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92" r:id="rId3"/>
    <p:sldId id="288" r:id="rId4"/>
    <p:sldId id="295" r:id="rId5"/>
    <p:sldId id="289" r:id="rId6"/>
    <p:sldId id="286" r:id="rId7"/>
  </p:sldIdLst>
  <p:sldSz cx="9144000" cy="5143500" type="screen16x9"/>
  <p:notesSz cx="7010400" cy="9296400"/>
  <p:defaultTextStyle>
    <a:defPPr>
      <a:defRPr lang="es-CL"/>
    </a:defPPr>
    <a:lvl1pPr marL="0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20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40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360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481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601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721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841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961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0000"/>
    <a:srgbClr val="C00000"/>
    <a:srgbClr val="990E17"/>
    <a:srgbClr val="A30F19"/>
    <a:srgbClr val="CE1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>
      <p:cViewPr varScale="1">
        <p:scale>
          <a:sx n="90" d="100"/>
          <a:sy n="90" d="100"/>
        </p:scale>
        <p:origin x="22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AE9C57-9A61-4A81-9AC3-B3D22EB37C52}" type="datetimeFigureOut">
              <a:rPr lang="es-CL" smtClean="0"/>
              <a:t>07-06-2017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4B9EA6-5EEE-424C-A2E4-2745C25C01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12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8775" y="275035"/>
            <a:ext cx="3657600" cy="58519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1" y="275035"/>
            <a:ext cx="10823575" cy="58519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4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6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7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8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49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1"/>
            <a:ext cx="7240588" cy="452675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05789" y="1600201"/>
            <a:ext cx="7240587" cy="452675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07-06-2017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20" indent="0">
              <a:buNone/>
              <a:defRPr sz="1800" b="1"/>
            </a:lvl2pPr>
            <a:lvl3pPr marL="816240" indent="0">
              <a:buNone/>
              <a:defRPr sz="1600" b="1"/>
            </a:lvl3pPr>
            <a:lvl4pPr marL="1224360" indent="0">
              <a:buNone/>
              <a:defRPr sz="1400" b="1"/>
            </a:lvl4pPr>
            <a:lvl5pPr marL="1632481" indent="0">
              <a:buNone/>
              <a:defRPr sz="1400" b="1"/>
            </a:lvl5pPr>
            <a:lvl6pPr marL="2040601" indent="0">
              <a:buNone/>
              <a:defRPr sz="1400" b="1"/>
            </a:lvl6pPr>
            <a:lvl7pPr marL="2448721" indent="0">
              <a:buNone/>
              <a:defRPr sz="1400" b="1"/>
            </a:lvl7pPr>
            <a:lvl8pPr marL="2856841" indent="0">
              <a:buNone/>
              <a:defRPr sz="1400" b="1"/>
            </a:lvl8pPr>
            <a:lvl9pPr marL="3264961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20" indent="0">
              <a:buNone/>
              <a:defRPr sz="1800" b="1"/>
            </a:lvl2pPr>
            <a:lvl3pPr marL="816240" indent="0">
              <a:buNone/>
              <a:defRPr sz="1600" b="1"/>
            </a:lvl3pPr>
            <a:lvl4pPr marL="1224360" indent="0">
              <a:buNone/>
              <a:defRPr sz="1400" b="1"/>
            </a:lvl4pPr>
            <a:lvl5pPr marL="1632481" indent="0">
              <a:buNone/>
              <a:defRPr sz="1400" b="1"/>
            </a:lvl5pPr>
            <a:lvl6pPr marL="2040601" indent="0">
              <a:buNone/>
              <a:defRPr sz="1400" b="1"/>
            </a:lvl6pPr>
            <a:lvl7pPr marL="2448721" indent="0">
              <a:buNone/>
              <a:defRPr sz="1400" b="1"/>
            </a:lvl7pPr>
            <a:lvl8pPr marL="2856841" indent="0">
              <a:buNone/>
              <a:defRPr sz="1400" b="1"/>
            </a:lvl8pPr>
            <a:lvl9pPr marL="3264961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07-06-2017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07-06-2017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07-06-2017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20" indent="0">
              <a:buNone/>
              <a:defRPr sz="1100"/>
            </a:lvl2pPr>
            <a:lvl3pPr marL="816240" indent="0">
              <a:buNone/>
              <a:defRPr sz="900"/>
            </a:lvl3pPr>
            <a:lvl4pPr marL="1224360" indent="0">
              <a:buNone/>
              <a:defRPr sz="800"/>
            </a:lvl4pPr>
            <a:lvl5pPr marL="1632481" indent="0">
              <a:buNone/>
              <a:defRPr sz="800"/>
            </a:lvl5pPr>
            <a:lvl6pPr marL="2040601" indent="0">
              <a:buNone/>
              <a:defRPr sz="800"/>
            </a:lvl6pPr>
            <a:lvl7pPr marL="2448721" indent="0">
              <a:buNone/>
              <a:defRPr sz="800"/>
            </a:lvl7pPr>
            <a:lvl8pPr marL="2856841" indent="0">
              <a:buNone/>
              <a:defRPr sz="800"/>
            </a:lvl8pPr>
            <a:lvl9pPr marL="3264961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07-06-2017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20" indent="0">
              <a:buNone/>
              <a:defRPr sz="2500"/>
            </a:lvl2pPr>
            <a:lvl3pPr marL="816240" indent="0">
              <a:buNone/>
              <a:defRPr sz="2100"/>
            </a:lvl3pPr>
            <a:lvl4pPr marL="1224360" indent="0">
              <a:buNone/>
              <a:defRPr sz="1800"/>
            </a:lvl4pPr>
            <a:lvl5pPr marL="1632481" indent="0">
              <a:buNone/>
              <a:defRPr sz="1800"/>
            </a:lvl5pPr>
            <a:lvl6pPr marL="2040601" indent="0">
              <a:buNone/>
              <a:defRPr sz="1800"/>
            </a:lvl6pPr>
            <a:lvl7pPr marL="2448721" indent="0">
              <a:buNone/>
              <a:defRPr sz="1800"/>
            </a:lvl7pPr>
            <a:lvl8pPr marL="2856841" indent="0">
              <a:buNone/>
              <a:defRPr sz="1800"/>
            </a:lvl8pPr>
            <a:lvl9pPr marL="3264961" indent="0">
              <a:buNone/>
              <a:defRPr sz="18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20" indent="0">
              <a:buNone/>
              <a:defRPr sz="1100"/>
            </a:lvl2pPr>
            <a:lvl3pPr marL="816240" indent="0">
              <a:buNone/>
              <a:defRPr sz="900"/>
            </a:lvl3pPr>
            <a:lvl4pPr marL="1224360" indent="0">
              <a:buNone/>
              <a:defRPr sz="800"/>
            </a:lvl4pPr>
            <a:lvl5pPr marL="1632481" indent="0">
              <a:buNone/>
              <a:defRPr sz="800"/>
            </a:lvl5pPr>
            <a:lvl6pPr marL="2040601" indent="0">
              <a:buNone/>
              <a:defRPr sz="800"/>
            </a:lvl6pPr>
            <a:lvl7pPr marL="2448721" indent="0">
              <a:buNone/>
              <a:defRPr sz="800"/>
            </a:lvl7pPr>
            <a:lvl8pPr marL="2856841" indent="0">
              <a:buNone/>
              <a:defRPr sz="800"/>
            </a:lvl8pPr>
            <a:lvl9pPr marL="3264961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07-06-2017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24" tIns="40812" rIns="81624" bIns="40812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24" tIns="40812" rIns="81624" bIns="4081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24" tIns="40812" rIns="81624" bIns="4081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0B00-E32E-4C9C-A9EB-094AABD7548C}" type="datetimeFigureOut">
              <a:rPr lang="es-CL" smtClean="0"/>
              <a:pPr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24" tIns="40812" rIns="81624" bIns="4081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24" tIns="40812" rIns="81624" bIns="4081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240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0" indent="-306090" algn="l" defTabSz="8162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195" indent="-255075" algn="l" defTabSz="81624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01" indent="-204060" algn="l" defTabSz="816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21" indent="-204060" algn="l" defTabSz="81624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41" indent="-204060" algn="l" defTabSz="81624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661" indent="-204060" algn="l" defTabSz="8162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781" indent="-204060" algn="l" defTabSz="8162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01" indent="-204060" algn="l" defTabSz="8162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22" indent="-204060" algn="l" defTabSz="8162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0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40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60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81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01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21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41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961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1 Imagen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16216" y="12347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000000"/>
                </a:solidFill>
              </a:rPr>
              <a:t>Informe de obras </a:t>
            </a:r>
            <a:r>
              <a:rPr lang="es-CL" sz="2000" b="1" dirty="0" smtClean="0">
                <a:solidFill>
                  <a:srgbClr val="000000"/>
                </a:solidFill>
              </a:rPr>
              <a:t> JUNIO 2017</a:t>
            </a:r>
            <a:endParaRPr lang="es-CL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1 Imagen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1169135"/>
            <a:ext cx="771100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Información actualizada por región y comuna: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Permisos de edificación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Proyectos de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Obras en desarrollo</a:t>
            </a:r>
            <a:endParaRPr lang="es-CL" dirty="0">
              <a:solidFill>
                <a:srgbClr val="C0000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03548" y="123478"/>
            <a:ext cx="8316924" cy="4896544"/>
            <a:chOff x="575556" y="123478"/>
            <a:chExt cx="8316924" cy="4896544"/>
          </a:xfrm>
        </p:grpSpPr>
        <p:sp>
          <p:nvSpPr>
            <p:cNvPr id="5" name="Rectángulo 4"/>
            <p:cNvSpPr/>
            <p:nvPr/>
          </p:nvSpPr>
          <p:spPr>
            <a:xfrm>
              <a:off x="575556" y="411510"/>
              <a:ext cx="7992888" cy="3888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68144" y="4299942"/>
              <a:ext cx="3024336" cy="720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732240" y="123478"/>
              <a:ext cx="1836204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395300" y="165869"/>
            <a:ext cx="7993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rgbClr val="C00000"/>
                </a:solidFill>
              </a:rPr>
              <a:t>Informe de Obras</a:t>
            </a:r>
          </a:p>
          <a:p>
            <a:r>
              <a:rPr lang="es-CL" sz="2400" dirty="0" smtClean="0">
                <a:solidFill>
                  <a:srgbClr val="C00000"/>
                </a:solidFill>
              </a:rPr>
              <a:t>JUNIO 2017</a:t>
            </a:r>
            <a:endParaRPr lang="es-CL" sz="2400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821611"/>
            <a:ext cx="1012811" cy="23103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24626" y="1126531"/>
            <a:ext cx="78848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Queremos aprovechar este informe, para contarles que  partir de julio, estará disponible en la Guía de Obras Ondac, una segmentación especial con los proyectos del Estado.</a:t>
            </a:r>
          </a:p>
          <a:p>
            <a:r>
              <a:rPr lang="es-CL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Con esto se podrá ver en detalle </a:t>
            </a:r>
            <a:r>
              <a:rPr lang="es-CL" sz="1800" dirty="0" smtClean="0">
                <a:solidFill>
                  <a:schemeClr val="bg1"/>
                </a:solidFill>
              </a:rPr>
              <a:t>los</a:t>
            </a:r>
            <a:r>
              <a:rPr lang="es-CL" sz="1800" dirty="0" smtClean="0">
                <a:solidFill>
                  <a:srgbClr val="C00000"/>
                </a:solidFill>
              </a:rPr>
              <a:t> Permisos de Edificación </a:t>
            </a:r>
            <a:r>
              <a:rPr lang="es-CL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que han sido aprobados por las Dirección de Obras Municipales y otras entidades</a:t>
            </a:r>
            <a:r>
              <a:rPr lang="es-CL" sz="1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y los </a:t>
            </a:r>
            <a:r>
              <a:rPr lang="es-CL" sz="1800" dirty="0" smtClean="0">
                <a:solidFill>
                  <a:srgbClr val="C00000"/>
                </a:solidFill>
              </a:rPr>
              <a:t>Tipos de Proyectos </a:t>
            </a:r>
            <a:r>
              <a:rPr lang="es-CL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que se están realizado en las diferentes </a:t>
            </a:r>
            <a:r>
              <a:rPr lang="es-CL" sz="1800" dirty="0" smtClean="0">
                <a:solidFill>
                  <a:srgbClr val="C00000"/>
                </a:solidFill>
              </a:rPr>
              <a:t>Comunas</a:t>
            </a:r>
            <a:r>
              <a:rPr lang="es-CL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del país.</a:t>
            </a:r>
          </a:p>
          <a:p>
            <a:endParaRPr lang="es-CL" sz="1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s-CL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Por lo mismo, en este informe hemos realizado una visual general de las obras del Estado comprendidas en nuestra base.</a:t>
            </a:r>
            <a:endParaRPr lang="es-CL" sz="1800" dirty="0" smtClean="0">
              <a:solidFill>
                <a:srgbClr val="C00000"/>
              </a:solidFill>
            </a:endParaRPr>
          </a:p>
          <a:p>
            <a:endParaRPr lang="es-CL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s-CL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La información corresponde al levantamiento realizado en las municipalidades, desde 1 de Enero del 2015 hasta la fecha.</a:t>
            </a:r>
          </a:p>
          <a:p>
            <a:endParaRPr lang="es-CL" sz="1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68369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1 Imagen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1169135"/>
            <a:ext cx="771100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Información actualizada por región y comuna: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Permisos de edificación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Proyectos de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Obras en desarrollo</a:t>
            </a:r>
            <a:endParaRPr lang="es-CL" dirty="0">
              <a:solidFill>
                <a:srgbClr val="C0000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11560" y="25241"/>
            <a:ext cx="8316924" cy="4896544"/>
            <a:chOff x="575556" y="123478"/>
            <a:chExt cx="8316924" cy="4896544"/>
          </a:xfrm>
        </p:grpSpPr>
        <p:sp>
          <p:nvSpPr>
            <p:cNvPr id="5" name="Rectángulo 4"/>
            <p:cNvSpPr/>
            <p:nvPr/>
          </p:nvSpPr>
          <p:spPr>
            <a:xfrm>
              <a:off x="575556" y="411510"/>
              <a:ext cx="7992888" cy="3888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68144" y="4299942"/>
              <a:ext cx="3024336" cy="720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732240" y="123478"/>
              <a:ext cx="1836204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470502" y="134741"/>
            <a:ext cx="799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C00000"/>
                </a:solidFill>
              </a:rPr>
              <a:t>Distribución de Obras del Estado (m</a:t>
            </a:r>
            <a:r>
              <a:rPr lang="es-CL" sz="2000" baseline="30000" dirty="0" smtClean="0">
                <a:solidFill>
                  <a:srgbClr val="C00000"/>
                </a:solidFill>
              </a:rPr>
              <a:t>2</a:t>
            </a:r>
            <a:r>
              <a:rPr lang="es-CL" sz="2000" dirty="0" smtClean="0">
                <a:solidFill>
                  <a:srgbClr val="C00000"/>
                </a:solidFill>
              </a:rPr>
              <a:t>) por Regiones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821611"/>
            <a:ext cx="1012811" cy="23103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51520" y="63629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La Región Metropolitana concentra la mayor cantidad de permisos aprobados para el Estado, con un total de 565.017 M</a:t>
            </a:r>
            <a:r>
              <a:rPr lang="es-CL" b="1" baseline="30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</a:t>
            </a:r>
            <a:r>
              <a:rPr lang="es-CL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, y le sigue la Región de Valparaíso con 232.545 </a:t>
            </a:r>
            <a:r>
              <a:rPr lang="es-C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</a:t>
            </a:r>
            <a:r>
              <a:rPr lang="es-CL" b="1" baseline="30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2 </a:t>
            </a:r>
            <a:r>
              <a:rPr lang="es-CL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entre establecimientos de salud, obras educacionales, Conjunto habitacionales, etc.</a:t>
            </a:r>
            <a:endParaRPr lang="es-CL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164288" y="4898655"/>
            <a:ext cx="504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i="1" dirty="0" smtClean="0">
                <a:solidFill>
                  <a:schemeClr val="bg1"/>
                </a:solidFill>
              </a:rPr>
              <a:t>Fuente: Guía de Obras Ondac. </a:t>
            </a:r>
            <a:endParaRPr lang="es-CL" sz="1050" i="1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628" y="1620277"/>
            <a:ext cx="6192688" cy="310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4917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1 Imagen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1169135"/>
            <a:ext cx="771100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Información actualizada por región y comuna: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Permisos de edificación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Proyectos de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Obras en desarrollo</a:t>
            </a:r>
            <a:endParaRPr lang="es-CL" dirty="0">
              <a:solidFill>
                <a:srgbClr val="C0000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11560" y="25241"/>
            <a:ext cx="8316924" cy="4896544"/>
            <a:chOff x="575556" y="123478"/>
            <a:chExt cx="8316924" cy="4896544"/>
          </a:xfrm>
        </p:grpSpPr>
        <p:sp>
          <p:nvSpPr>
            <p:cNvPr id="5" name="Rectángulo 4"/>
            <p:cNvSpPr/>
            <p:nvPr/>
          </p:nvSpPr>
          <p:spPr>
            <a:xfrm>
              <a:off x="575556" y="411510"/>
              <a:ext cx="7992888" cy="3888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68144" y="4299942"/>
              <a:ext cx="3024336" cy="720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732240" y="123478"/>
              <a:ext cx="1836204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821611"/>
            <a:ext cx="1012811" cy="23103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51520" y="54671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Dentro de la Región Metropolitana la comuna que más obras tienen y aparece encabezando el listado es Providencia, esto generado principalmente por la construcción del Nuevo Hospital El Salvador, que abarca los 156 mil M</a:t>
            </a:r>
            <a:r>
              <a:rPr lang="es-CL" b="1" baseline="30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2.</a:t>
            </a:r>
            <a:endParaRPr lang="es-CL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904148" y="4840838"/>
            <a:ext cx="504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i="1" dirty="0" smtClean="0">
                <a:solidFill>
                  <a:schemeClr val="bg1"/>
                </a:solidFill>
              </a:rPr>
              <a:t>Fuente: Guía de Obras Ondac. Datos de M2 en miles</a:t>
            </a:r>
            <a:endParaRPr lang="es-CL" sz="1100" i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263" y="1354453"/>
            <a:ext cx="6629913" cy="344855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0" y="112039"/>
            <a:ext cx="8927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C00000"/>
                </a:solidFill>
              </a:rPr>
              <a:t>Distribución de Obras del Estado (M</a:t>
            </a:r>
            <a:r>
              <a:rPr lang="es-CL" sz="2000" baseline="30000" dirty="0" smtClean="0">
                <a:solidFill>
                  <a:srgbClr val="C00000"/>
                </a:solidFill>
              </a:rPr>
              <a:t>2</a:t>
            </a:r>
            <a:r>
              <a:rPr lang="es-CL" sz="2000" dirty="0" smtClean="0">
                <a:solidFill>
                  <a:srgbClr val="C00000"/>
                </a:solidFill>
              </a:rPr>
              <a:t>) por Comunas de la Región Metropolitana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597094" y="1707744"/>
            <a:ext cx="504056" cy="431958"/>
          </a:xfrm>
          <a:prstGeom prst="ellipse">
            <a:avLst/>
          </a:prstGeom>
          <a:solidFill>
            <a:srgbClr val="D9D9D9">
              <a:alpha val="25882"/>
            </a:srgb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9046234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1 Imagen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1169135"/>
            <a:ext cx="771100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Información actualizada por región y comuna: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Permisos de edificación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Proyectos de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Obras en desarrollo</a:t>
            </a:r>
            <a:endParaRPr lang="es-CL" dirty="0">
              <a:solidFill>
                <a:srgbClr val="C0000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18095" y="156100"/>
            <a:ext cx="8316924" cy="4896544"/>
            <a:chOff x="575556" y="123478"/>
            <a:chExt cx="8316924" cy="4896544"/>
          </a:xfrm>
        </p:grpSpPr>
        <p:sp>
          <p:nvSpPr>
            <p:cNvPr id="5" name="Rectángulo 4"/>
            <p:cNvSpPr/>
            <p:nvPr/>
          </p:nvSpPr>
          <p:spPr>
            <a:xfrm>
              <a:off x="575556" y="411510"/>
              <a:ext cx="7992888" cy="3888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68144" y="4299942"/>
              <a:ext cx="3024336" cy="720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732240" y="123478"/>
              <a:ext cx="1836204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465782" y="100300"/>
            <a:ext cx="799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rgbClr val="C00000"/>
                </a:solidFill>
              </a:rPr>
              <a:t>Distribución por Tipo de Permisos otorgado al Estado – Nivel Nacional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821611"/>
            <a:ext cx="1012811" cy="231033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353930" y="548596"/>
            <a:ext cx="8321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Las inversiones del estado en el desarrollo de obras, se ven mayormente representadas en las Obras Educacionales, que equivalen a un 30% de todo lo que se está ejecutando a nivel nacional.</a:t>
            </a:r>
            <a:endParaRPr lang="es-CL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706446" y="4825904"/>
            <a:ext cx="504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i="1" dirty="0" smtClean="0">
                <a:solidFill>
                  <a:schemeClr val="bg1"/>
                </a:solidFill>
              </a:rPr>
              <a:t>Fuente: Guía de Obras Ondac</a:t>
            </a:r>
            <a:endParaRPr lang="es-CL" sz="1050" i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13917" t="6637" r="11614" b="7696"/>
          <a:stretch/>
        </p:blipFill>
        <p:spPr>
          <a:xfrm>
            <a:off x="2627784" y="1563639"/>
            <a:ext cx="3528392" cy="280831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018" y="1424561"/>
            <a:ext cx="471213" cy="545182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2814974" y="1908790"/>
            <a:ext cx="21604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 smtClean="0">
                <a:solidFill>
                  <a:srgbClr val="002060"/>
                </a:solidFill>
              </a:rPr>
              <a:t>Oficinas</a:t>
            </a:r>
            <a:endParaRPr lang="es-CL" sz="1050" b="1" dirty="0">
              <a:solidFill>
                <a:srgbClr val="002060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1924991" y="3152847"/>
            <a:ext cx="12621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 smtClean="0">
                <a:solidFill>
                  <a:srgbClr val="002060"/>
                </a:solidFill>
              </a:rPr>
              <a:t>Habitacional y Ed. </a:t>
            </a:r>
            <a:r>
              <a:rPr lang="es-CL" sz="1050" b="1" dirty="0">
                <a:solidFill>
                  <a:srgbClr val="002060"/>
                </a:solidFill>
              </a:rPr>
              <a:t>R</a:t>
            </a:r>
            <a:r>
              <a:rPr lang="es-CL" sz="1050" b="1" dirty="0" smtClean="0">
                <a:solidFill>
                  <a:srgbClr val="002060"/>
                </a:solidFill>
              </a:rPr>
              <a:t>esidenciales</a:t>
            </a:r>
            <a:endParaRPr lang="es-CL" sz="1050" b="1" dirty="0">
              <a:solidFill>
                <a:srgbClr val="002060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469205" y="2833932"/>
            <a:ext cx="599688" cy="565098"/>
            <a:chOff x="538984" y="3868224"/>
            <a:chExt cx="599688" cy="565098"/>
          </a:xfrm>
        </p:grpSpPr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8167" y="3868224"/>
              <a:ext cx="300505" cy="262602"/>
            </a:xfrm>
            <a:prstGeom prst="rect">
              <a:avLst/>
            </a:prstGeom>
          </p:spPr>
        </p:pic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7115" y="4170719"/>
              <a:ext cx="300505" cy="262603"/>
            </a:xfrm>
            <a:prstGeom prst="rect">
              <a:avLst/>
            </a:prstGeom>
          </p:spPr>
        </p:pic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8984" y="3921773"/>
              <a:ext cx="300505" cy="262603"/>
            </a:xfrm>
            <a:prstGeom prst="rect">
              <a:avLst/>
            </a:prstGeom>
          </p:spPr>
        </p:pic>
      </p:grpSp>
      <p:grpSp>
        <p:nvGrpSpPr>
          <p:cNvPr id="45" name="Grupo 44"/>
          <p:cNvGrpSpPr/>
          <p:nvPr/>
        </p:nvGrpSpPr>
        <p:grpSpPr>
          <a:xfrm>
            <a:off x="3485450" y="1159896"/>
            <a:ext cx="641701" cy="520351"/>
            <a:chOff x="3604806" y="929881"/>
            <a:chExt cx="897900" cy="668191"/>
          </a:xfrm>
        </p:grpSpPr>
        <p:pic>
          <p:nvPicPr>
            <p:cNvPr id="46" name="Imagen 4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18535" y="1203091"/>
              <a:ext cx="484171" cy="394981"/>
            </a:xfrm>
            <a:prstGeom prst="rect">
              <a:avLst/>
            </a:prstGeom>
          </p:spPr>
        </p:pic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04806" y="955722"/>
              <a:ext cx="430741" cy="494737"/>
            </a:xfrm>
            <a:prstGeom prst="rect">
              <a:avLst/>
            </a:prstGeom>
          </p:spPr>
        </p:pic>
        <p:pic>
          <p:nvPicPr>
            <p:cNvPr id="48" name="Imagen 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19048" y="929881"/>
              <a:ext cx="431407" cy="310613"/>
            </a:xfrm>
            <a:prstGeom prst="rect">
              <a:avLst/>
            </a:prstGeom>
          </p:spPr>
        </p:pic>
      </p:grpSp>
      <p:sp>
        <p:nvSpPr>
          <p:cNvPr id="49" name="CuadroTexto 48"/>
          <p:cNvSpPr txBox="1"/>
          <p:nvPr/>
        </p:nvSpPr>
        <p:spPr>
          <a:xfrm>
            <a:off x="3351239" y="1570194"/>
            <a:ext cx="2001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 smtClean="0">
                <a:solidFill>
                  <a:srgbClr val="002060"/>
                </a:solidFill>
              </a:rPr>
              <a:t>Otros</a:t>
            </a:r>
            <a:endParaRPr lang="es-CL" sz="1050" b="1" dirty="0">
              <a:solidFill>
                <a:srgbClr val="002060"/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5476211" y="2118092"/>
            <a:ext cx="21604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 smtClean="0">
                <a:solidFill>
                  <a:srgbClr val="002060"/>
                </a:solidFill>
              </a:rPr>
              <a:t>Educacionales</a:t>
            </a:r>
            <a:endParaRPr lang="es-CL" sz="1050" b="1" dirty="0">
              <a:solidFill>
                <a:srgbClr val="002060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905" y="1713509"/>
            <a:ext cx="485146" cy="427587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2053653" y="2033999"/>
            <a:ext cx="614043" cy="481022"/>
            <a:chOff x="2451149" y="2062253"/>
            <a:chExt cx="626514" cy="527590"/>
          </a:xfrm>
        </p:grpSpPr>
        <p:pic>
          <p:nvPicPr>
            <p:cNvPr id="57" name="Imagen 5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17231" y="2176582"/>
              <a:ext cx="360432" cy="374163"/>
            </a:xfrm>
            <a:prstGeom prst="rect">
              <a:avLst/>
            </a:prstGeom>
          </p:spPr>
        </p:pic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51149" y="2062253"/>
              <a:ext cx="353270" cy="300665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51149" y="2359563"/>
              <a:ext cx="272700" cy="230280"/>
            </a:xfrm>
            <a:prstGeom prst="rect">
              <a:avLst/>
            </a:prstGeom>
          </p:spPr>
        </p:pic>
      </p:grpSp>
      <p:sp>
        <p:nvSpPr>
          <p:cNvPr id="59" name="CuadroTexto 58"/>
          <p:cNvSpPr txBox="1"/>
          <p:nvPr/>
        </p:nvSpPr>
        <p:spPr>
          <a:xfrm>
            <a:off x="2417662" y="2386902"/>
            <a:ext cx="21604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 smtClean="0">
                <a:solidFill>
                  <a:srgbClr val="002060"/>
                </a:solidFill>
              </a:rPr>
              <a:t>Culturales</a:t>
            </a:r>
            <a:endParaRPr lang="es-CL" sz="1050" b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93867" y="3685023"/>
            <a:ext cx="593296" cy="512198"/>
          </a:xfrm>
          <a:prstGeom prst="rect">
            <a:avLst/>
          </a:prstGeom>
        </p:spPr>
      </p:pic>
      <p:sp>
        <p:nvSpPr>
          <p:cNvPr id="60" name="CuadroTexto 59"/>
          <p:cNvSpPr txBox="1"/>
          <p:nvPr/>
        </p:nvSpPr>
        <p:spPr>
          <a:xfrm>
            <a:off x="2667696" y="4159370"/>
            <a:ext cx="21604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 smtClean="0">
                <a:solidFill>
                  <a:srgbClr val="002060"/>
                </a:solidFill>
              </a:rPr>
              <a:t>Industria</a:t>
            </a:r>
            <a:endParaRPr lang="es-CL" sz="1050" b="1" dirty="0">
              <a:solidFill>
                <a:srgbClr val="002060"/>
              </a:solidFill>
            </a:endParaRPr>
          </a:p>
        </p:txBody>
      </p:sp>
      <p:grpSp>
        <p:nvGrpSpPr>
          <p:cNvPr id="62" name="Grupo 61"/>
          <p:cNvGrpSpPr/>
          <p:nvPr/>
        </p:nvGrpSpPr>
        <p:grpSpPr>
          <a:xfrm>
            <a:off x="3661932" y="4456631"/>
            <a:ext cx="858150" cy="518296"/>
            <a:chOff x="3661932" y="4456631"/>
            <a:chExt cx="858150" cy="518296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14"/>
            <a:srcRect t="62967" r="8213" b="3582"/>
            <a:stretch/>
          </p:blipFill>
          <p:spPr>
            <a:xfrm>
              <a:off x="3661932" y="4631481"/>
              <a:ext cx="397202" cy="336113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14"/>
            <a:srcRect t="4443" b="46496"/>
            <a:stretch/>
          </p:blipFill>
          <p:spPr>
            <a:xfrm>
              <a:off x="4065102" y="4456631"/>
              <a:ext cx="454980" cy="518296"/>
            </a:xfrm>
            <a:prstGeom prst="rect">
              <a:avLst/>
            </a:prstGeom>
          </p:spPr>
        </p:pic>
      </p:grpSp>
      <p:sp>
        <p:nvSpPr>
          <p:cNvPr id="61" name="CuadroTexto 60"/>
          <p:cNvSpPr txBox="1"/>
          <p:nvPr/>
        </p:nvSpPr>
        <p:spPr>
          <a:xfrm>
            <a:off x="3419788" y="4432124"/>
            <a:ext cx="21604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 smtClean="0">
                <a:solidFill>
                  <a:srgbClr val="002060"/>
                </a:solidFill>
              </a:rPr>
              <a:t>Deportivas</a:t>
            </a:r>
            <a:endParaRPr lang="es-CL" sz="1050" b="1" dirty="0">
              <a:solidFill>
                <a:srgbClr val="002060"/>
              </a:solidFill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8432" y="3836550"/>
            <a:ext cx="614673" cy="462622"/>
          </a:xfrm>
          <a:prstGeom prst="rect">
            <a:avLst/>
          </a:prstGeom>
        </p:spPr>
      </p:pic>
      <p:sp>
        <p:nvSpPr>
          <p:cNvPr id="64" name="CuadroTexto 63"/>
          <p:cNvSpPr txBox="1"/>
          <p:nvPr/>
        </p:nvSpPr>
        <p:spPr>
          <a:xfrm>
            <a:off x="5438577" y="4255731"/>
            <a:ext cx="21604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 smtClean="0">
                <a:solidFill>
                  <a:srgbClr val="002060"/>
                </a:solidFill>
              </a:rPr>
              <a:t>Salud</a:t>
            </a:r>
            <a:endParaRPr lang="es-CL" sz="1050" b="1" dirty="0">
              <a:solidFill>
                <a:srgbClr val="002060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3759450" y="2663221"/>
            <a:ext cx="111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002060"/>
                </a:solidFill>
              </a:rPr>
              <a:t>Tipos de Obras</a:t>
            </a:r>
            <a:endParaRPr lang="es-C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8253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379</Words>
  <Application>Microsoft Office PowerPoint</Application>
  <PresentationFormat>Presentación en pantalla (16:9)</PresentationFormat>
  <Paragraphs>43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Mauricio</dc:creator>
  <cp:lastModifiedBy>Catalina</cp:lastModifiedBy>
  <cp:revision>155</cp:revision>
  <cp:lastPrinted>2016-10-26T18:26:01Z</cp:lastPrinted>
  <dcterms:created xsi:type="dcterms:W3CDTF">2016-08-19T14:14:26Z</dcterms:created>
  <dcterms:modified xsi:type="dcterms:W3CDTF">2017-06-07T21:40:48Z</dcterms:modified>
</cp:coreProperties>
</file>