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92" r:id="rId3"/>
    <p:sldId id="288" r:id="rId4"/>
    <p:sldId id="293" r:id="rId5"/>
    <p:sldId id="287" r:id="rId6"/>
    <p:sldId id="294" r:id="rId7"/>
    <p:sldId id="295" r:id="rId8"/>
    <p:sldId id="296" r:id="rId9"/>
    <p:sldId id="297" r:id="rId10"/>
    <p:sldId id="298" r:id="rId11"/>
    <p:sldId id="286" r:id="rId12"/>
  </p:sldIdLst>
  <p:sldSz cx="9144000" cy="5143500" type="screen16x9"/>
  <p:notesSz cx="7010400" cy="9296400"/>
  <p:defaultTextStyle>
    <a:defPPr>
      <a:defRPr lang="es-CL"/>
    </a:defPPr>
    <a:lvl1pPr marL="0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20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40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360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481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601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721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841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961" algn="l" defTabSz="8162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E1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 varScale="1">
        <p:scale>
          <a:sx n="95" d="100"/>
          <a:sy n="95" d="100"/>
        </p:scale>
        <p:origin x="73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AE9C57-9A61-4A81-9AC3-B3D22EB37C52}" type="datetimeFigureOut">
              <a:rPr lang="es-CL" smtClean="0"/>
              <a:t>02-01-2018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4B9EA6-5EEE-424C-A2E4-2745C25C01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12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02-01-2018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02-01-2018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8775" y="275035"/>
            <a:ext cx="3657600" cy="58519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1" y="275035"/>
            <a:ext cx="10823575" cy="58519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02-01-2018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02-01-2018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4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6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7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8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49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02-01-2018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1"/>
            <a:ext cx="7240588" cy="452675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05789" y="1600201"/>
            <a:ext cx="7240587" cy="452675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02-01-2018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20" indent="0">
              <a:buNone/>
              <a:defRPr sz="1800" b="1"/>
            </a:lvl2pPr>
            <a:lvl3pPr marL="816240" indent="0">
              <a:buNone/>
              <a:defRPr sz="1600" b="1"/>
            </a:lvl3pPr>
            <a:lvl4pPr marL="1224360" indent="0">
              <a:buNone/>
              <a:defRPr sz="1400" b="1"/>
            </a:lvl4pPr>
            <a:lvl5pPr marL="1632481" indent="0">
              <a:buNone/>
              <a:defRPr sz="1400" b="1"/>
            </a:lvl5pPr>
            <a:lvl6pPr marL="2040601" indent="0">
              <a:buNone/>
              <a:defRPr sz="1400" b="1"/>
            </a:lvl6pPr>
            <a:lvl7pPr marL="2448721" indent="0">
              <a:buNone/>
              <a:defRPr sz="1400" b="1"/>
            </a:lvl7pPr>
            <a:lvl8pPr marL="2856841" indent="0">
              <a:buNone/>
              <a:defRPr sz="1400" b="1"/>
            </a:lvl8pPr>
            <a:lvl9pPr marL="3264961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20" indent="0">
              <a:buNone/>
              <a:defRPr sz="1800" b="1"/>
            </a:lvl2pPr>
            <a:lvl3pPr marL="816240" indent="0">
              <a:buNone/>
              <a:defRPr sz="1600" b="1"/>
            </a:lvl3pPr>
            <a:lvl4pPr marL="1224360" indent="0">
              <a:buNone/>
              <a:defRPr sz="1400" b="1"/>
            </a:lvl4pPr>
            <a:lvl5pPr marL="1632481" indent="0">
              <a:buNone/>
              <a:defRPr sz="1400" b="1"/>
            </a:lvl5pPr>
            <a:lvl6pPr marL="2040601" indent="0">
              <a:buNone/>
              <a:defRPr sz="1400" b="1"/>
            </a:lvl6pPr>
            <a:lvl7pPr marL="2448721" indent="0">
              <a:buNone/>
              <a:defRPr sz="1400" b="1"/>
            </a:lvl7pPr>
            <a:lvl8pPr marL="2856841" indent="0">
              <a:buNone/>
              <a:defRPr sz="1400" b="1"/>
            </a:lvl8pPr>
            <a:lvl9pPr marL="3264961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02-01-2018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02-01-2018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02-01-2018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20" indent="0">
              <a:buNone/>
              <a:defRPr sz="1100"/>
            </a:lvl2pPr>
            <a:lvl3pPr marL="816240" indent="0">
              <a:buNone/>
              <a:defRPr sz="900"/>
            </a:lvl3pPr>
            <a:lvl4pPr marL="1224360" indent="0">
              <a:buNone/>
              <a:defRPr sz="800"/>
            </a:lvl4pPr>
            <a:lvl5pPr marL="1632481" indent="0">
              <a:buNone/>
              <a:defRPr sz="800"/>
            </a:lvl5pPr>
            <a:lvl6pPr marL="2040601" indent="0">
              <a:buNone/>
              <a:defRPr sz="800"/>
            </a:lvl6pPr>
            <a:lvl7pPr marL="2448721" indent="0">
              <a:buNone/>
              <a:defRPr sz="800"/>
            </a:lvl7pPr>
            <a:lvl8pPr marL="2856841" indent="0">
              <a:buNone/>
              <a:defRPr sz="800"/>
            </a:lvl8pPr>
            <a:lvl9pPr marL="3264961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02-01-2018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20" indent="0">
              <a:buNone/>
              <a:defRPr sz="2500"/>
            </a:lvl2pPr>
            <a:lvl3pPr marL="816240" indent="0">
              <a:buNone/>
              <a:defRPr sz="2100"/>
            </a:lvl3pPr>
            <a:lvl4pPr marL="1224360" indent="0">
              <a:buNone/>
              <a:defRPr sz="1800"/>
            </a:lvl4pPr>
            <a:lvl5pPr marL="1632481" indent="0">
              <a:buNone/>
              <a:defRPr sz="1800"/>
            </a:lvl5pPr>
            <a:lvl6pPr marL="2040601" indent="0">
              <a:buNone/>
              <a:defRPr sz="1800"/>
            </a:lvl6pPr>
            <a:lvl7pPr marL="2448721" indent="0">
              <a:buNone/>
              <a:defRPr sz="1800"/>
            </a:lvl7pPr>
            <a:lvl8pPr marL="2856841" indent="0">
              <a:buNone/>
              <a:defRPr sz="1800"/>
            </a:lvl8pPr>
            <a:lvl9pPr marL="3264961" indent="0">
              <a:buNone/>
              <a:defRPr sz="18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20" indent="0">
              <a:buNone/>
              <a:defRPr sz="1100"/>
            </a:lvl2pPr>
            <a:lvl3pPr marL="816240" indent="0">
              <a:buNone/>
              <a:defRPr sz="900"/>
            </a:lvl3pPr>
            <a:lvl4pPr marL="1224360" indent="0">
              <a:buNone/>
              <a:defRPr sz="800"/>
            </a:lvl4pPr>
            <a:lvl5pPr marL="1632481" indent="0">
              <a:buNone/>
              <a:defRPr sz="800"/>
            </a:lvl5pPr>
            <a:lvl6pPr marL="2040601" indent="0">
              <a:buNone/>
              <a:defRPr sz="800"/>
            </a:lvl6pPr>
            <a:lvl7pPr marL="2448721" indent="0">
              <a:buNone/>
              <a:defRPr sz="800"/>
            </a:lvl7pPr>
            <a:lvl8pPr marL="2856841" indent="0">
              <a:buNone/>
              <a:defRPr sz="800"/>
            </a:lvl8pPr>
            <a:lvl9pPr marL="3264961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B00-E32E-4C9C-A9EB-094AABD7548C}" type="datetimeFigureOut">
              <a:rPr lang="es-CL" smtClean="0"/>
              <a:pPr/>
              <a:t>02-01-2018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24" tIns="40812" rIns="81624" bIns="40812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24" tIns="40812" rIns="81624" bIns="4081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24" tIns="40812" rIns="81624" bIns="4081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0B00-E32E-4C9C-A9EB-094AABD7548C}" type="datetimeFigureOut">
              <a:rPr lang="es-CL" smtClean="0"/>
              <a:pPr/>
              <a:t>02-01-2018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24" tIns="40812" rIns="81624" bIns="4081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24" tIns="40812" rIns="81624" bIns="4081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EBB0F-F171-4302-8605-8623EDBCD67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240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0" indent="-306090" algn="l" defTabSz="8162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195" indent="-255075" algn="l" defTabSz="81624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01" indent="-204060" algn="l" defTabSz="81624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21" indent="-204060" algn="l" defTabSz="81624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41" indent="-204060" algn="l" defTabSz="81624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661" indent="-204060" algn="l" defTabSz="8162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781" indent="-204060" algn="l" defTabSz="8162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01" indent="-204060" algn="l" defTabSz="8162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22" indent="-204060" algn="l" defTabSz="81624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0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40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60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81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01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21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41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961" algn="l" defTabSz="81624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1 Imagen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65707" y="2758157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rgbClr val="FFC000"/>
                </a:solidFill>
              </a:rPr>
              <a:t>Informe Diciembre 2017</a:t>
            </a:r>
            <a:endParaRPr lang="es-CL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1 Imagen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1169135"/>
            <a:ext cx="771100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Información actualizada por región y comuna: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Permisos de edificación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Proyectos de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Obras en desarrollo</a:t>
            </a:r>
            <a:endParaRPr lang="es-CL" dirty="0">
              <a:solidFill>
                <a:srgbClr val="C0000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11560" y="25241"/>
            <a:ext cx="8316924" cy="4896544"/>
            <a:chOff x="575556" y="123478"/>
            <a:chExt cx="8316924" cy="4896544"/>
          </a:xfrm>
        </p:grpSpPr>
        <p:sp>
          <p:nvSpPr>
            <p:cNvPr id="5" name="Rectángulo 4"/>
            <p:cNvSpPr/>
            <p:nvPr/>
          </p:nvSpPr>
          <p:spPr>
            <a:xfrm>
              <a:off x="575556" y="411510"/>
              <a:ext cx="7992888" cy="3888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68144" y="4299942"/>
              <a:ext cx="3024336" cy="720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732240" y="123478"/>
              <a:ext cx="1836204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287524" y="369387"/>
            <a:ext cx="7993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C00000"/>
                </a:solidFill>
              </a:rPr>
              <a:t>PROYECTOS REGIÓN COQUIMBO</a:t>
            </a:r>
          </a:p>
          <a:p>
            <a:r>
              <a:rPr lang="es-CL" sz="2000" dirty="0" smtClean="0">
                <a:solidFill>
                  <a:srgbClr val="C00000"/>
                </a:solidFill>
              </a:rPr>
              <a:t>Cantidad  de Obras que están por construir en la actualidad. 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821611"/>
            <a:ext cx="1012811" cy="23103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30" y="2551856"/>
            <a:ext cx="3936579" cy="220600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324798"/>
            <a:ext cx="4056778" cy="23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23059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1 Imagen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1169135"/>
            <a:ext cx="771100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Información actualizada por región y comuna: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Permisos de edificación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Proyectos de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Obras en desarrollo</a:t>
            </a:r>
            <a:endParaRPr lang="es-CL" dirty="0">
              <a:solidFill>
                <a:srgbClr val="C0000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03548" y="123478"/>
            <a:ext cx="8316924" cy="4896544"/>
            <a:chOff x="575556" y="123478"/>
            <a:chExt cx="8316924" cy="4896544"/>
          </a:xfrm>
        </p:grpSpPr>
        <p:sp>
          <p:nvSpPr>
            <p:cNvPr id="5" name="Rectángulo 4"/>
            <p:cNvSpPr/>
            <p:nvPr/>
          </p:nvSpPr>
          <p:spPr>
            <a:xfrm>
              <a:off x="575556" y="411510"/>
              <a:ext cx="7992888" cy="3888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68144" y="4299942"/>
              <a:ext cx="3024336" cy="720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732240" y="123478"/>
              <a:ext cx="1836204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329443" y="465905"/>
            <a:ext cx="799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C00000"/>
                </a:solidFill>
              </a:rPr>
              <a:t>ANÁLISIS  DICIEMBRE 2017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821611"/>
            <a:ext cx="1012811" cy="23103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91918" y="987574"/>
            <a:ext cx="78681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En este informe quisimos hacer una separación entre los proyectos que están por realizarse y los que ya iniciaron, teniendo en cuenta sus estados de avance.</a:t>
            </a:r>
          </a:p>
          <a:p>
            <a:endParaRPr lang="es-CL" sz="1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s-CL" sz="18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Por Construir</a:t>
            </a:r>
            <a:r>
              <a:rPr lang="es-CL" sz="1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: </a:t>
            </a:r>
            <a:r>
              <a:rPr lang="es-CL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Anteproyectos y permisos </a:t>
            </a:r>
            <a:r>
              <a:rPr lang="es-CL" sz="1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aprobados por </a:t>
            </a:r>
            <a:r>
              <a:rPr lang="es-CL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municipalidades </a:t>
            </a:r>
          </a:p>
          <a:p>
            <a:r>
              <a:rPr lang="es-CL" sz="18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En Ejecución</a:t>
            </a:r>
            <a:r>
              <a:rPr lang="es-CL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: desde Obras preliminares hasta terminaciones</a:t>
            </a:r>
          </a:p>
          <a:p>
            <a:endParaRPr lang="es-CL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s-CL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Con ésta información es posible tener una visión por Región y Municipalidad de lo que está sucediendo y en donde enfocar los esfuerzos comerciales</a:t>
            </a:r>
            <a:r>
              <a:rPr lang="es-CL" sz="1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en este nuevo año que comienza.</a:t>
            </a:r>
          </a:p>
          <a:p>
            <a:endParaRPr lang="es-CL" sz="1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s-CL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Basándonos en obras de más de 500 metros cuadrados.</a:t>
            </a:r>
            <a:endParaRPr lang="es-CL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s-CL" sz="1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s-CL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s-CL" sz="1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s-CL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68369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1 Imagen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1169135"/>
            <a:ext cx="771100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Información actualizada por región y comuna: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Permisos de edificación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Proyectos de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Obras en desarrollo</a:t>
            </a:r>
            <a:endParaRPr lang="es-CL" dirty="0">
              <a:solidFill>
                <a:srgbClr val="C0000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11560" y="25241"/>
            <a:ext cx="8316924" cy="4896544"/>
            <a:chOff x="575556" y="123478"/>
            <a:chExt cx="8316924" cy="4896544"/>
          </a:xfrm>
        </p:grpSpPr>
        <p:sp>
          <p:nvSpPr>
            <p:cNvPr id="5" name="Rectángulo 4"/>
            <p:cNvSpPr/>
            <p:nvPr/>
          </p:nvSpPr>
          <p:spPr>
            <a:xfrm>
              <a:off x="575556" y="411510"/>
              <a:ext cx="7992888" cy="3888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68144" y="4299942"/>
              <a:ext cx="3024336" cy="720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732240" y="123478"/>
              <a:ext cx="1836204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287524" y="369387"/>
            <a:ext cx="7993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C00000"/>
                </a:solidFill>
              </a:rPr>
              <a:t>PERMISOS APROBADOS A NIVEL NACIONAL</a:t>
            </a:r>
          </a:p>
          <a:p>
            <a:r>
              <a:rPr lang="es-CL" sz="2000" dirty="0" smtClean="0">
                <a:solidFill>
                  <a:srgbClr val="C00000"/>
                </a:solidFill>
              </a:rPr>
              <a:t>Por número de obras y superficie aprobada según su estado.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821611"/>
            <a:ext cx="1012811" cy="23103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86" y="2084746"/>
            <a:ext cx="3536450" cy="70302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1608226"/>
            <a:ext cx="4392490" cy="26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4917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1 Imagen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1169135"/>
            <a:ext cx="771100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Información actualizada por región y comuna: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Permisos de edificación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Proyectos de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Obras en desarrollo</a:t>
            </a:r>
            <a:endParaRPr lang="es-CL" dirty="0">
              <a:solidFill>
                <a:srgbClr val="C0000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11560" y="25241"/>
            <a:ext cx="8316924" cy="4896544"/>
            <a:chOff x="575556" y="123478"/>
            <a:chExt cx="8316924" cy="4896544"/>
          </a:xfrm>
        </p:grpSpPr>
        <p:sp>
          <p:nvSpPr>
            <p:cNvPr id="5" name="Rectángulo 4"/>
            <p:cNvSpPr/>
            <p:nvPr/>
          </p:nvSpPr>
          <p:spPr>
            <a:xfrm>
              <a:off x="575556" y="411510"/>
              <a:ext cx="7992888" cy="3888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68144" y="4299942"/>
              <a:ext cx="3024336" cy="720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732240" y="123478"/>
              <a:ext cx="1836204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287524" y="369387"/>
            <a:ext cx="7993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C00000"/>
                </a:solidFill>
              </a:rPr>
              <a:t>PROYECTOS POR REGIÓN</a:t>
            </a:r>
          </a:p>
          <a:p>
            <a:r>
              <a:rPr lang="es-CL" sz="2000" dirty="0" smtClean="0">
                <a:solidFill>
                  <a:srgbClr val="C00000"/>
                </a:solidFill>
              </a:rPr>
              <a:t>Cantidad  de obras que están en ejecución y por construir en la actualidad. 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821611"/>
            <a:ext cx="1012811" cy="2310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72" y="1131590"/>
            <a:ext cx="8023376" cy="367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93914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1 Imagen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1169135"/>
            <a:ext cx="771100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Información actualizada por región y comuna: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Permisos de edificación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Proyectos de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Obras en desarrollo</a:t>
            </a:r>
            <a:endParaRPr lang="es-CL" dirty="0">
              <a:solidFill>
                <a:srgbClr val="C0000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03548" y="123478"/>
            <a:ext cx="8316924" cy="4896544"/>
            <a:chOff x="575556" y="123478"/>
            <a:chExt cx="8316924" cy="4896544"/>
          </a:xfrm>
        </p:grpSpPr>
        <p:sp>
          <p:nvSpPr>
            <p:cNvPr id="5" name="Rectángulo 4"/>
            <p:cNvSpPr/>
            <p:nvPr/>
          </p:nvSpPr>
          <p:spPr>
            <a:xfrm>
              <a:off x="575556" y="411510"/>
              <a:ext cx="7992888" cy="3888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68144" y="4299942"/>
              <a:ext cx="3024336" cy="720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732240" y="123478"/>
              <a:ext cx="1836204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329444" y="51470"/>
            <a:ext cx="799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rgbClr val="C00000"/>
                </a:solidFill>
              </a:rPr>
              <a:t>Total de Obras a Nivel Nacional y Cantidad de M2.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821611"/>
            <a:ext cx="1012811" cy="23103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459" y="503050"/>
            <a:ext cx="3438525" cy="42291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904" y="523588"/>
            <a:ext cx="34575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9377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1 Imagen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1169135"/>
            <a:ext cx="771100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Información actualizada por región y comuna: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Permisos de edificación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Proyectos de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Obras en desarrollo</a:t>
            </a:r>
            <a:endParaRPr lang="es-CL" dirty="0">
              <a:solidFill>
                <a:srgbClr val="C0000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11560" y="25241"/>
            <a:ext cx="8316924" cy="4896544"/>
            <a:chOff x="575556" y="123478"/>
            <a:chExt cx="8316924" cy="4896544"/>
          </a:xfrm>
        </p:grpSpPr>
        <p:sp>
          <p:nvSpPr>
            <p:cNvPr id="5" name="Rectángulo 4"/>
            <p:cNvSpPr/>
            <p:nvPr/>
          </p:nvSpPr>
          <p:spPr>
            <a:xfrm>
              <a:off x="575556" y="411510"/>
              <a:ext cx="7992888" cy="3888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68144" y="4299942"/>
              <a:ext cx="3024336" cy="720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732240" y="123478"/>
              <a:ext cx="1836204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287524" y="369387"/>
            <a:ext cx="7993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C00000"/>
                </a:solidFill>
              </a:rPr>
              <a:t>OBRAS REGIÓN METROPOLITANA</a:t>
            </a:r>
          </a:p>
          <a:p>
            <a:r>
              <a:rPr lang="es-CL" sz="2000" dirty="0" smtClean="0">
                <a:solidFill>
                  <a:srgbClr val="C00000"/>
                </a:solidFill>
              </a:rPr>
              <a:t>Que están en ejecución y por construir en la actualidad. 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821611"/>
            <a:ext cx="1012811" cy="2310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26" y="1059582"/>
            <a:ext cx="7057161" cy="39755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938" y="2246353"/>
            <a:ext cx="266700" cy="11049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792" y="4699382"/>
            <a:ext cx="936104" cy="1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8254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1 Imagen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1169135"/>
            <a:ext cx="771100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Información actualizada por región y comuna: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Permisos de edificación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Proyectos de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Obras en desarrollo</a:t>
            </a:r>
            <a:endParaRPr lang="es-CL" dirty="0">
              <a:solidFill>
                <a:srgbClr val="C0000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03548" y="123478"/>
            <a:ext cx="8316924" cy="4896544"/>
            <a:chOff x="575556" y="123478"/>
            <a:chExt cx="8316924" cy="4896544"/>
          </a:xfrm>
        </p:grpSpPr>
        <p:sp>
          <p:nvSpPr>
            <p:cNvPr id="5" name="Rectángulo 4"/>
            <p:cNvSpPr/>
            <p:nvPr/>
          </p:nvSpPr>
          <p:spPr>
            <a:xfrm>
              <a:off x="575556" y="411510"/>
              <a:ext cx="7992888" cy="3888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68144" y="4299942"/>
              <a:ext cx="3024336" cy="720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732240" y="123478"/>
              <a:ext cx="1836204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329444" y="51470"/>
            <a:ext cx="799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rgbClr val="C00000"/>
                </a:solidFill>
              </a:rPr>
              <a:t>Total de Obras en la Región Metropolitana.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821611"/>
            <a:ext cx="1012811" cy="2310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8622"/>
            <a:ext cx="3565020" cy="42590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22" y="537012"/>
            <a:ext cx="3623320" cy="431755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73949" y="1729140"/>
            <a:ext cx="211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´</a:t>
            </a:r>
            <a:endParaRPr lang="es-CL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85241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1 Imagen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1169135"/>
            <a:ext cx="771100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Información actualizada por región y comuna: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Permisos de edificación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Proyectos de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Obras en desarrollo</a:t>
            </a:r>
            <a:endParaRPr lang="es-CL" dirty="0">
              <a:solidFill>
                <a:srgbClr val="C0000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11560" y="25241"/>
            <a:ext cx="8316924" cy="4896544"/>
            <a:chOff x="575556" y="123478"/>
            <a:chExt cx="8316924" cy="4896544"/>
          </a:xfrm>
        </p:grpSpPr>
        <p:sp>
          <p:nvSpPr>
            <p:cNvPr id="5" name="Rectángulo 4"/>
            <p:cNvSpPr/>
            <p:nvPr/>
          </p:nvSpPr>
          <p:spPr>
            <a:xfrm>
              <a:off x="575556" y="411510"/>
              <a:ext cx="7992888" cy="3888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68144" y="4299942"/>
              <a:ext cx="3024336" cy="720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732240" y="123478"/>
              <a:ext cx="1836204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287524" y="369387"/>
            <a:ext cx="7993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C00000"/>
                </a:solidFill>
              </a:rPr>
              <a:t>OBRAS REGIÓN METROPOLITANA</a:t>
            </a:r>
          </a:p>
          <a:p>
            <a:r>
              <a:rPr lang="es-CL" sz="2000" dirty="0" smtClean="0">
                <a:solidFill>
                  <a:srgbClr val="C00000"/>
                </a:solidFill>
              </a:rPr>
              <a:t>Análisis por Tipos de Construcción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821611"/>
            <a:ext cx="1012811" cy="2310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1042700"/>
            <a:ext cx="6048672" cy="390531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1238" y="2198923"/>
            <a:ext cx="266700" cy="11049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5125" y="4876007"/>
            <a:ext cx="1239164" cy="1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634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1 Imagen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1169135"/>
            <a:ext cx="7711008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rgbClr val="C00000"/>
                </a:solidFill>
              </a:rPr>
              <a:t>Información actualizada por región y comuna: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Permisos de edificación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Proyectos de construcción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C00000"/>
                </a:solidFill>
              </a:rPr>
              <a:t>Obras en desarrollo</a:t>
            </a:r>
            <a:endParaRPr lang="es-CL" dirty="0">
              <a:solidFill>
                <a:srgbClr val="C0000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11560" y="25241"/>
            <a:ext cx="8316924" cy="4896544"/>
            <a:chOff x="575556" y="123478"/>
            <a:chExt cx="8316924" cy="4896544"/>
          </a:xfrm>
        </p:grpSpPr>
        <p:sp>
          <p:nvSpPr>
            <p:cNvPr id="5" name="Rectángulo 4"/>
            <p:cNvSpPr/>
            <p:nvPr/>
          </p:nvSpPr>
          <p:spPr>
            <a:xfrm>
              <a:off x="575556" y="411510"/>
              <a:ext cx="7992888" cy="3888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5868144" y="4299942"/>
              <a:ext cx="3024336" cy="7200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6732240" y="123478"/>
              <a:ext cx="1836204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287524" y="369387"/>
            <a:ext cx="7993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rgbClr val="C00000"/>
                </a:solidFill>
              </a:rPr>
              <a:t>PROYECTOS REGIÓN DEL BÍO-BÍO</a:t>
            </a:r>
          </a:p>
          <a:p>
            <a:r>
              <a:rPr lang="es-CL" sz="2000" dirty="0" smtClean="0">
                <a:solidFill>
                  <a:srgbClr val="C00000"/>
                </a:solidFill>
              </a:rPr>
              <a:t>Cantidad  de Obras que están en Ejecución y por construir en la actualidad. 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821611"/>
            <a:ext cx="1012811" cy="2310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96700"/>
            <a:ext cx="6405141" cy="38507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2119129"/>
            <a:ext cx="266700" cy="11049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776" y="4731990"/>
            <a:ext cx="936104" cy="1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48460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10101</TotalTime>
  <Words>343</Words>
  <Application>Microsoft Office PowerPoint</Application>
  <PresentationFormat>Presentación en pantalla (16:9)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Mauricio</dc:creator>
  <cp:lastModifiedBy>equipo</cp:lastModifiedBy>
  <cp:revision>132</cp:revision>
  <cp:lastPrinted>2016-10-26T18:26:01Z</cp:lastPrinted>
  <dcterms:created xsi:type="dcterms:W3CDTF">2016-08-19T14:14:26Z</dcterms:created>
  <dcterms:modified xsi:type="dcterms:W3CDTF">2018-01-02T16:17:14Z</dcterms:modified>
</cp:coreProperties>
</file>